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</p:sldIdLst>
  <p:sldSz cx="18288000" cy="10287000"/>
  <p:notesSz cx="6858000" cy="9144000"/>
  <p:embeddedFontLst>
    <p:embeddedFont>
      <p:font typeface="Gochi Hand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Now" charset="1" panose="00000500000000000000"/>
      <p:regular r:id="rId11"/>
    </p:embeddedFont>
    <p:embeddedFont>
      <p:font typeface="Now Bold" charset="1" panose="00000800000000000000"/>
      <p:regular r:id="rId12"/>
    </p:embeddedFont>
    <p:embeddedFont>
      <p:font typeface="Now Thin" charset="1" panose="00000300000000000000"/>
      <p:regular r:id="rId13"/>
    </p:embeddedFont>
    <p:embeddedFont>
      <p:font typeface="Now Light" charset="1" panose="00000400000000000000"/>
      <p:regular r:id="rId14"/>
    </p:embeddedFont>
    <p:embeddedFont>
      <p:font typeface="Now Medium" charset="1" panose="00000600000000000000"/>
      <p:regular r:id="rId15"/>
    </p:embeddedFont>
    <p:embeddedFont>
      <p:font typeface="Now Heavy" charset="1" panose="00000A00000000000000"/>
      <p:regular r:id="rId16"/>
    </p:embeddedFont>
    <p:embeddedFont>
      <p:font typeface="Bryndan Write" charset="1" panose="02000503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14" Target="../media/image63.png" Type="http://schemas.openxmlformats.org/officeDocument/2006/relationships/image"/><Relationship Id="rId15" Target="../media/image64.svg" Type="http://schemas.openxmlformats.org/officeDocument/2006/relationships/image"/><Relationship Id="rId16" Target="../media/image71.png" Type="http://schemas.openxmlformats.org/officeDocument/2006/relationships/image"/><Relationship Id="rId17" Target="../media/image72.png" Type="http://schemas.openxmlformats.org/officeDocument/2006/relationships/image"/><Relationship Id="rId2" Target="../media/image1.jpe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14" Target="../media/image63.png" Type="http://schemas.openxmlformats.org/officeDocument/2006/relationships/image"/><Relationship Id="rId15" Target="../media/image64.svg" Type="http://schemas.openxmlformats.org/officeDocument/2006/relationships/image"/><Relationship Id="rId16" Target="../media/image73.png" Type="http://schemas.openxmlformats.org/officeDocument/2006/relationships/image"/><Relationship Id="rId2" Target="../media/image1.jpe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14" Target="../media/image63.png" Type="http://schemas.openxmlformats.org/officeDocument/2006/relationships/image"/><Relationship Id="rId15" Target="../media/image64.svg" Type="http://schemas.openxmlformats.org/officeDocument/2006/relationships/image"/><Relationship Id="rId16" Target="../media/image76.png" Type="http://schemas.openxmlformats.org/officeDocument/2006/relationships/image"/><Relationship Id="rId2" Target="../media/image1.jpe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74.png" Type="http://schemas.openxmlformats.org/officeDocument/2006/relationships/image"/><Relationship Id="rId7" Target="../media/image75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79.png" Type="http://schemas.openxmlformats.org/officeDocument/2006/relationships/image"/><Relationship Id="rId14" Target="../media/image80.svg" Type="http://schemas.openxmlformats.org/officeDocument/2006/relationships/image"/><Relationship Id="rId15" Target="../media/image2.png" Type="http://schemas.openxmlformats.org/officeDocument/2006/relationships/image"/><Relationship Id="rId16" Target="../media/image3.svg" Type="http://schemas.openxmlformats.org/officeDocument/2006/relationships/image"/><Relationship Id="rId2" Target="../media/image1.jpeg" Type="http://schemas.openxmlformats.org/officeDocument/2006/relationships/image"/><Relationship Id="rId3" Target="../media/image77.png" Type="http://schemas.openxmlformats.org/officeDocument/2006/relationships/image"/><Relationship Id="rId4" Target="../media/image78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14" Target="../media/image63.png" Type="http://schemas.openxmlformats.org/officeDocument/2006/relationships/image"/><Relationship Id="rId15" Target="../media/image64.svg" Type="http://schemas.openxmlformats.org/officeDocument/2006/relationships/image"/><Relationship Id="rId16" Target="../media/image65.png" Type="http://schemas.openxmlformats.org/officeDocument/2006/relationships/image"/><Relationship Id="rId2" Target="../media/image1.jpe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14" Target="../media/image63.png" Type="http://schemas.openxmlformats.org/officeDocument/2006/relationships/image"/><Relationship Id="rId15" Target="../media/image64.svg" Type="http://schemas.openxmlformats.org/officeDocument/2006/relationships/image"/><Relationship Id="rId16" Target="../media/image66.png" Type="http://schemas.openxmlformats.org/officeDocument/2006/relationships/image"/><Relationship Id="rId17" Target="../media/image67.png" Type="http://schemas.openxmlformats.org/officeDocument/2006/relationships/image"/><Relationship Id="rId18" Target="../media/image68.png" Type="http://schemas.openxmlformats.org/officeDocument/2006/relationships/image"/><Relationship Id="rId19" Target="../media/image69.png" Type="http://schemas.openxmlformats.org/officeDocument/2006/relationships/image"/><Relationship Id="rId2" Target="../media/image1.jpe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14" Target="../media/image63.png" Type="http://schemas.openxmlformats.org/officeDocument/2006/relationships/image"/><Relationship Id="rId15" Target="../media/image64.svg" Type="http://schemas.openxmlformats.org/officeDocument/2006/relationships/image"/><Relationship Id="rId16" Target="../media/image70.png" Type="http://schemas.openxmlformats.org/officeDocument/2006/relationships/image"/><Relationship Id="rId2" Target="../media/image1.jpe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42060">
            <a:off x="5481480" y="2788375"/>
            <a:ext cx="7325040" cy="6299535"/>
          </a:xfrm>
          <a:custGeom>
            <a:avLst/>
            <a:gdLst/>
            <a:ahLst/>
            <a:cxnLst/>
            <a:rect r="r" b="b" t="t" l="l"/>
            <a:pathLst>
              <a:path h="6299535" w="7325040">
                <a:moveTo>
                  <a:pt x="0" y="0"/>
                </a:moveTo>
                <a:lnTo>
                  <a:pt x="7325040" y="0"/>
                </a:lnTo>
                <a:lnTo>
                  <a:pt x="7325040" y="6299534"/>
                </a:lnTo>
                <a:lnTo>
                  <a:pt x="0" y="6299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21756" y="2537356"/>
            <a:ext cx="10444488" cy="443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>
                <a:solidFill>
                  <a:srgbClr val="FFFFFF"/>
                </a:solidFill>
                <a:latin typeface="Bryndan Write Bold"/>
              </a:rPr>
              <a:t>HTML &amp; CSS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97523">
            <a:off x="11156873" y="1560993"/>
            <a:ext cx="1885747" cy="1296022"/>
          </a:xfrm>
          <a:custGeom>
            <a:avLst/>
            <a:gdLst/>
            <a:ahLst/>
            <a:cxnLst/>
            <a:rect r="r" b="b" t="t" l="l"/>
            <a:pathLst>
              <a:path h="1296022" w="1885747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559470">
            <a:off x="2930373" y="2435234"/>
            <a:ext cx="2195245" cy="2279892"/>
          </a:xfrm>
          <a:custGeom>
            <a:avLst/>
            <a:gdLst/>
            <a:ahLst/>
            <a:cxnLst/>
            <a:rect r="r" b="b" t="t" l="l"/>
            <a:pathLst>
              <a:path h="2279892" w="2195245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80170">
            <a:off x="13972610" y="5900178"/>
            <a:ext cx="1664513" cy="2142851"/>
          </a:xfrm>
          <a:custGeom>
            <a:avLst/>
            <a:gdLst/>
            <a:ahLst/>
            <a:cxnLst/>
            <a:rect r="r" b="b" t="t" l="l"/>
            <a:pathLst>
              <a:path h="2142851" w="1664513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366799" y="8742061"/>
            <a:ext cx="5554402" cy="516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899">
                <a:solidFill>
                  <a:srgbClr val="FFFFFF"/>
                </a:solidFill>
                <a:latin typeface="Bryndan Write Bold"/>
              </a:rPr>
              <a:t>LIST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97808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25149" y="4679674"/>
            <a:ext cx="2305425" cy="1810697"/>
          </a:xfrm>
          <a:custGeom>
            <a:avLst/>
            <a:gdLst/>
            <a:ahLst/>
            <a:cxnLst/>
            <a:rect r="r" b="b" t="t" l="l"/>
            <a:pathLst>
              <a:path h="1810697" w="2305425">
                <a:moveTo>
                  <a:pt x="0" y="0"/>
                </a:moveTo>
                <a:lnTo>
                  <a:pt x="2305425" y="0"/>
                </a:lnTo>
                <a:lnTo>
                  <a:pt x="2305425" y="1810697"/>
                </a:lnTo>
                <a:lnTo>
                  <a:pt x="0" y="181069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-20373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991288" y="4714312"/>
            <a:ext cx="2305425" cy="1776059"/>
          </a:xfrm>
          <a:custGeom>
            <a:avLst/>
            <a:gdLst/>
            <a:ahLst/>
            <a:cxnLst/>
            <a:rect r="r" b="b" t="t" l="l"/>
            <a:pathLst>
              <a:path h="1776059" w="2305425">
                <a:moveTo>
                  <a:pt x="0" y="0"/>
                </a:moveTo>
                <a:lnTo>
                  <a:pt x="2305424" y="0"/>
                </a:lnTo>
                <a:lnTo>
                  <a:pt x="2305424" y="1776059"/>
                </a:lnTo>
                <a:lnTo>
                  <a:pt x="0" y="177605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106291" r="0" b="-10336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54037" y="4714312"/>
            <a:ext cx="2305425" cy="1776059"/>
          </a:xfrm>
          <a:custGeom>
            <a:avLst/>
            <a:gdLst/>
            <a:ahLst/>
            <a:cxnLst/>
            <a:rect r="r" b="b" t="t" l="l"/>
            <a:pathLst>
              <a:path h="1776059" w="2305425">
                <a:moveTo>
                  <a:pt x="0" y="0"/>
                </a:moveTo>
                <a:lnTo>
                  <a:pt x="2305425" y="0"/>
                </a:lnTo>
                <a:lnTo>
                  <a:pt x="2305425" y="1776059"/>
                </a:lnTo>
                <a:lnTo>
                  <a:pt x="0" y="177605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645" t="-213656" r="-645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110391" y="3129908"/>
            <a:ext cx="10086269" cy="1417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Unordered list juga memiliki beberapa elemen untuk mengubah jenis listnya. Elemen yang dapat digunakan antara lain: square,  disc (default). none dan circle.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24712" y="2325436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Unordered List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4446365" y="6725666"/>
            <a:ext cx="1862993" cy="1516290"/>
          </a:xfrm>
          <a:custGeom>
            <a:avLst/>
            <a:gdLst/>
            <a:ahLst/>
            <a:cxnLst/>
            <a:rect r="r" b="b" t="t" l="l"/>
            <a:pathLst>
              <a:path h="1516290" w="1862993">
                <a:moveTo>
                  <a:pt x="0" y="0"/>
                </a:moveTo>
                <a:lnTo>
                  <a:pt x="1862993" y="0"/>
                </a:lnTo>
                <a:lnTo>
                  <a:pt x="1862993" y="1516290"/>
                </a:lnTo>
                <a:lnTo>
                  <a:pt x="0" y="151629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6723" r="0" b="-232126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222028" y="6725666"/>
            <a:ext cx="1862993" cy="1553082"/>
          </a:xfrm>
          <a:custGeom>
            <a:avLst/>
            <a:gdLst/>
            <a:ahLst/>
            <a:cxnLst/>
            <a:rect r="r" b="b" t="t" l="l"/>
            <a:pathLst>
              <a:path h="1553082" w="1862993">
                <a:moveTo>
                  <a:pt x="0" y="0"/>
                </a:moveTo>
                <a:lnTo>
                  <a:pt x="1862994" y="0"/>
                </a:lnTo>
                <a:lnTo>
                  <a:pt x="1862994" y="1553082"/>
                </a:lnTo>
                <a:lnTo>
                  <a:pt x="0" y="155308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114437" r="0" b="-116384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75253" y="6725666"/>
            <a:ext cx="1862993" cy="1516290"/>
          </a:xfrm>
          <a:custGeom>
            <a:avLst/>
            <a:gdLst/>
            <a:ahLst/>
            <a:cxnLst/>
            <a:rect r="r" b="b" t="t" l="l"/>
            <a:pathLst>
              <a:path h="1516290" w="1862993">
                <a:moveTo>
                  <a:pt x="0" y="0"/>
                </a:moveTo>
                <a:lnTo>
                  <a:pt x="1862994" y="0"/>
                </a:lnTo>
                <a:lnTo>
                  <a:pt x="1862994" y="1516290"/>
                </a:lnTo>
                <a:lnTo>
                  <a:pt x="0" y="151629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233355" r="0" b="-5493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19834" y="3171357"/>
            <a:ext cx="10086269" cy="1972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000">
                <a:solidFill>
                  <a:srgbClr val="000000"/>
                </a:solidFill>
                <a:latin typeface="Now"/>
              </a:rPr>
              <a:t>Description List adalah list yang berisi deksripsi atau penjelasan dari sesuatu.</a:t>
            </a:r>
          </a:p>
          <a:p>
            <a:pPr algn="ctr">
              <a:lnSpc>
                <a:spcPts val="3220"/>
              </a:lnSpc>
            </a:pPr>
            <a:r>
              <a:rPr lang="en-US" sz="2000">
                <a:solidFill>
                  <a:srgbClr val="000000"/>
                </a:solidFill>
                <a:latin typeface="Now"/>
              </a:rPr>
              <a:t>Ada tiga tag yang digunakan untuk membuat description list:</a:t>
            </a:r>
          </a:p>
          <a:p>
            <a:pPr algn="ctr" marL="431807" indent="-215904" lvl="1">
              <a:lnSpc>
                <a:spcPts val="32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Now"/>
              </a:rPr>
              <a:t>&lt;dl&gt; (description list) tag untuk memulai description list;</a:t>
            </a:r>
          </a:p>
          <a:p>
            <a:pPr algn="ctr" marL="431807" indent="-215904" lvl="1">
              <a:lnSpc>
                <a:spcPts val="32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Now"/>
              </a:rPr>
              <a:t>&lt;dt&gt; (description term) tag untuk membuat kata yang akan dideskripsikan;</a:t>
            </a:r>
          </a:p>
          <a:p>
            <a:pPr algn="ctr" marL="431807" indent="-215904" lvl="1">
              <a:lnSpc>
                <a:spcPts val="322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Now"/>
              </a:rPr>
              <a:t>&lt;dd&gt; (description description) tag untuk membuat penjelasan dari kata.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24712" y="2325436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Description List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964333" y="5288696"/>
            <a:ext cx="4359334" cy="2856685"/>
          </a:xfrm>
          <a:custGeom>
            <a:avLst/>
            <a:gdLst/>
            <a:ahLst/>
            <a:cxnLst/>
            <a:rect r="r" b="b" t="t" l="l"/>
            <a:pathLst>
              <a:path h="2856685" w="4359334">
                <a:moveTo>
                  <a:pt x="0" y="0"/>
                </a:moveTo>
                <a:lnTo>
                  <a:pt x="4359334" y="0"/>
                </a:lnTo>
                <a:lnTo>
                  <a:pt x="4359334" y="2856684"/>
                </a:lnTo>
                <a:lnTo>
                  <a:pt x="0" y="285668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43329" y="395206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2288610" y="1294239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5"/>
                </a:lnTo>
                <a:lnTo>
                  <a:pt x="0" y="9379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78214" y="2507725"/>
            <a:ext cx="3585271" cy="5370147"/>
          </a:xfrm>
          <a:custGeom>
            <a:avLst/>
            <a:gdLst/>
            <a:ahLst/>
            <a:cxnLst/>
            <a:rect r="r" b="b" t="t" l="l"/>
            <a:pathLst>
              <a:path h="5370147" w="3585271">
                <a:moveTo>
                  <a:pt x="0" y="0"/>
                </a:moveTo>
                <a:lnTo>
                  <a:pt x="3585272" y="0"/>
                </a:lnTo>
                <a:lnTo>
                  <a:pt x="3585272" y="5370147"/>
                </a:lnTo>
                <a:lnTo>
                  <a:pt x="0" y="537014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400754" y="3519303"/>
            <a:ext cx="7297876" cy="3172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000">
                <a:solidFill>
                  <a:srgbClr val="000000"/>
                </a:solidFill>
                <a:latin typeface="Now"/>
              </a:rPr>
              <a:t>Nested list bisa disebut juga dengan list di dalam list. Kalian bisa menggabungkan dua jenis list yang sama atau yang berbeda. Penulisannya adalah seperti pada gambar di samping.</a:t>
            </a:r>
          </a:p>
          <a:p>
            <a:pPr>
              <a:lnSpc>
                <a:spcPts val="3220"/>
              </a:lnSpc>
            </a:pPr>
          </a:p>
          <a:p>
            <a:pPr>
              <a:lnSpc>
                <a:spcPts val="3220"/>
              </a:lnSpc>
            </a:pPr>
            <a:r>
              <a:rPr lang="en-US" sz="2000">
                <a:solidFill>
                  <a:srgbClr val="000000"/>
                </a:solidFill>
                <a:latin typeface="Now"/>
              </a:rPr>
              <a:t>Di samping ini adalah contoh penggunaan unordered list di dalam ordered list. Penutupan tag ordered list harus berada di paling akhir. Ingat konsep </a:t>
            </a:r>
            <a:r>
              <a:rPr lang="en-US" sz="2000">
                <a:solidFill>
                  <a:srgbClr val="000000"/>
                </a:solidFill>
                <a:latin typeface="Now Bold"/>
              </a:rPr>
              <a:t>ibu makan ubi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37291" y="2438065"/>
            <a:ext cx="7424801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Nested List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63826">
            <a:off x="11537191" y="1778400"/>
            <a:ext cx="1947347" cy="1338359"/>
          </a:xfrm>
          <a:custGeom>
            <a:avLst/>
            <a:gdLst/>
            <a:ahLst/>
            <a:cxnLst/>
            <a:rect r="r" b="b" t="t" l="l"/>
            <a:pathLst>
              <a:path h="1338359" w="1947347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699999">
            <a:off x="3677137" y="2203427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34544">
            <a:off x="13001227" y="5822549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42060">
            <a:off x="6292314" y="3696068"/>
            <a:ext cx="5703373" cy="4904900"/>
          </a:xfrm>
          <a:custGeom>
            <a:avLst/>
            <a:gdLst/>
            <a:ahLst/>
            <a:cxnLst/>
            <a:rect r="r" b="b" t="t" l="l"/>
            <a:pathLst>
              <a:path h="4904900" w="5703373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78903" y="3198570"/>
            <a:ext cx="7730195" cy="404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>
                <a:solidFill>
                  <a:srgbClr val="FFFFFF"/>
                </a:solidFill>
                <a:latin typeface="Bryndan Writ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496022" y="3019230"/>
            <a:ext cx="9640627" cy="93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Pendahuluan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96022" y="4197546"/>
            <a:ext cx="8675320" cy="305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Jika kalian akan menulis list di dalam website kalian, kalian tidak perlu untuk menggunakan tag &lt;br&gt; lalu diikuti simbol list. Kalian bisa menggunakan list html untuk melakukan itu.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Kegunaan list tidak hanya sampai di situ saja, tapi bisa juga untuk hal lain seperti membuat navbar dsb.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353809">
            <a:off x="12900677" y="146671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87847">
            <a:off x="15185561" y="7207175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488">
            <a:off x="4200371" y="941233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49565" y="7639245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346308" y="4013942"/>
            <a:ext cx="9640627" cy="93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Elemen List di HTML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353809">
            <a:off x="12900677" y="146671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7847">
            <a:off x="15185561" y="7207175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488">
            <a:off x="4200371" y="941233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8877522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5"/>
                </a:lnTo>
                <a:lnTo>
                  <a:pt x="0" y="11215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346308" y="5086380"/>
            <a:ext cx="8675320" cy="305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HTML sudah menyediakan elemen untuk membuat list. Ada tiga macam jenis list yang bisa dibuat di HTML:</a:t>
            </a:r>
          </a:p>
          <a:p>
            <a:pPr>
              <a:lnSpc>
                <a:spcPts val="3500"/>
              </a:lnSpc>
            </a:pPr>
          </a:p>
          <a:p>
            <a:pPr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Now"/>
              </a:rPr>
              <a:t>Ordered List adalah list yang terurut;</a:t>
            </a:r>
          </a:p>
          <a:p>
            <a:pPr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Now"/>
              </a:rPr>
              <a:t>U</a:t>
            </a:r>
            <a:r>
              <a:rPr lang="en-US" sz="2500">
                <a:solidFill>
                  <a:srgbClr val="FFFFFF"/>
                </a:solidFill>
                <a:latin typeface="Now"/>
              </a:rPr>
              <a:t>nordered List adalah list yang tak terurut;</a:t>
            </a:r>
          </a:p>
          <a:p>
            <a:pPr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Now"/>
              </a:rPr>
              <a:t>dan D</a:t>
            </a:r>
            <a:r>
              <a:rPr lang="en-US" sz="2500">
                <a:solidFill>
                  <a:srgbClr val="FFFFFF"/>
                </a:solidFill>
                <a:latin typeface="Now"/>
              </a:rPr>
              <a:t>escriptiona List adalah list yang berisi definisi.</a:t>
            </a:r>
          </a:p>
          <a:p>
            <a:pPr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5367" y="-614565"/>
            <a:ext cx="3402500" cy="3006572"/>
          </a:xfrm>
          <a:custGeom>
            <a:avLst/>
            <a:gdLst/>
            <a:ahLst/>
            <a:cxnLst/>
            <a:rect r="r" b="b" t="t" l="l"/>
            <a:pathLst>
              <a:path h="3006572" w="3402500">
                <a:moveTo>
                  <a:pt x="0" y="0"/>
                </a:moveTo>
                <a:lnTo>
                  <a:pt x="3402500" y="0"/>
                </a:lnTo>
                <a:lnTo>
                  <a:pt x="3402500" y="3006572"/>
                </a:lnTo>
                <a:lnTo>
                  <a:pt x="0" y="30065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67622">
            <a:off x="15839248" y="7911485"/>
            <a:ext cx="1709996" cy="1669578"/>
          </a:xfrm>
          <a:custGeom>
            <a:avLst/>
            <a:gdLst/>
            <a:ahLst/>
            <a:cxnLst/>
            <a:rect r="r" b="b" t="t" l="l"/>
            <a:pathLst>
              <a:path h="1669578" w="1709996">
                <a:moveTo>
                  <a:pt x="0" y="0"/>
                </a:moveTo>
                <a:lnTo>
                  <a:pt x="1709996" y="0"/>
                </a:lnTo>
                <a:lnTo>
                  <a:pt x="1709996" y="1669579"/>
                </a:lnTo>
                <a:lnTo>
                  <a:pt x="0" y="1669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29133" y="664489"/>
            <a:ext cx="4130225" cy="728422"/>
          </a:xfrm>
          <a:custGeom>
            <a:avLst/>
            <a:gdLst/>
            <a:ahLst/>
            <a:cxnLst/>
            <a:rect r="r" b="b" t="t" l="l"/>
            <a:pathLst>
              <a:path h="728422" w="4130225">
                <a:moveTo>
                  <a:pt x="0" y="0"/>
                </a:moveTo>
                <a:lnTo>
                  <a:pt x="4130226" y="0"/>
                </a:lnTo>
                <a:lnTo>
                  <a:pt x="4130226" y="728422"/>
                </a:lnTo>
                <a:lnTo>
                  <a:pt x="0" y="728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03487" y="3057741"/>
            <a:ext cx="4106939" cy="3599952"/>
          </a:xfrm>
          <a:custGeom>
            <a:avLst/>
            <a:gdLst/>
            <a:ahLst/>
            <a:cxnLst/>
            <a:rect r="r" b="b" t="t" l="l"/>
            <a:pathLst>
              <a:path h="3599952" w="4106939">
                <a:moveTo>
                  <a:pt x="0" y="0"/>
                </a:moveTo>
                <a:lnTo>
                  <a:pt x="4106939" y="0"/>
                </a:lnTo>
                <a:lnTo>
                  <a:pt x="4106939" y="3599952"/>
                </a:lnTo>
                <a:lnTo>
                  <a:pt x="0" y="35999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200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34251" y="3057741"/>
            <a:ext cx="4989806" cy="3599952"/>
          </a:xfrm>
          <a:custGeom>
            <a:avLst/>
            <a:gdLst/>
            <a:ahLst/>
            <a:cxnLst/>
            <a:rect r="r" b="b" t="t" l="l"/>
            <a:pathLst>
              <a:path h="3599952" w="4989806">
                <a:moveTo>
                  <a:pt x="0" y="0"/>
                </a:moveTo>
                <a:lnTo>
                  <a:pt x="4989807" y="0"/>
                </a:lnTo>
                <a:lnTo>
                  <a:pt x="4989807" y="3599952"/>
                </a:lnTo>
                <a:lnTo>
                  <a:pt x="0" y="35999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56064" y="3057741"/>
            <a:ext cx="4549959" cy="3599952"/>
          </a:xfrm>
          <a:custGeom>
            <a:avLst/>
            <a:gdLst/>
            <a:ahLst/>
            <a:cxnLst/>
            <a:rect r="r" b="b" t="t" l="l"/>
            <a:pathLst>
              <a:path h="3599952" w="4549959">
                <a:moveTo>
                  <a:pt x="0" y="0"/>
                </a:moveTo>
                <a:lnTo>
                  <a:pt x="4549959" y="0"/>
                </a:lnTo>
                <a:lnTo>
                  <a:pt x="4549959" y="3599952"/>
                </a:lnTo>
                <a:lnTo>
                  <a:pt x="0" y="35999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4589" r="0" b="-458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87858" y="7544371"/>
            <a:ext cx="3338198" cy="54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Bryndan Write"/>
              </a:rPr>
              <a:t>Ordered List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75547" y="7544371"/>
            <a:ext cx="3338198" cy="54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Bryndan Write"/>
              </a:rPr>
              <a:t>Unordered List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61944" y="7544371"/>
            <a:ext cx="3338198" cy="54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Bryndan Write"/>
              </a:rPr>
              <a:t>Description List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60595" y="1325588"/>
            <a:ext cx="8766810" cy="833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0"/>
              </a:lnSpc>
            </a:pPr>
            <a:r>
              <a:rPr lang="en-US" sz="6500">
                <a:solidFill>
                  <a:srgbClr val="FFFFFF"/>
                </a:solidFill>
                <a:latin typeface="Gochi Hand"/>
              </a:rPr>
              <a:t>Element List HTML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53680" y="3239003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4" y="0"/>
                </a:lnTo>
                <a:lnTo>
                  <a:pt x="4368814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87259" y="1362075"/>
            <a:ext cx="10913483" cy="99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Elemen List HTML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958195" y="3239003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5" y="0"/>
                </a:lnTo>
                <a:lnTo>
                  <a:pt x="4368815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65506" y="3239003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4" y="0"/>
                </a:lnTo>
                <a:lnTo>
                  <a:pt x="4368814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475825" y="581641"/>
            <a:ext cx="4418750" cy="1735364"/>
          </a:xfrm>
          <a:custGeom>
            <a:avLst/>
            <a:gdLst/>
            <a:ahLst/>
            <a:cxnLst/>
            <a:rect r="r" b="b" t="t" l="l"/>
            <a:pathLst>
              <a:path h="1735364" w="4418750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60461" y="467942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23994" y="6017342"/>
            <a:ext cx="3051839" cy="3027424"/>
          </a:xfrm>
          <a:custGeom>
            <a:avLst/>
            <a:gdLst/>
            <a:ahLst/>
            <a:cxnLst/>
            <a:rect r="r" b="b" t="t" l="l"/>
            <a:pathLst>
              <a:path h="3027424" w="3051839">
                <a:moveTo>
                  <a:pt x="0" y="0"/>
                </a:moveTo>
                <a:lnTo>
                  <a:pt x="3051838" y="0"/>
                </a:lnTo>
                <a:lnTo>
                  <a:pt x="3051838" y="3027424"/>
                </a:lnTo>
                <a:lnTo>
                  <a:pt x="0" y="30274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668727" y="6017342"/>
            <a:ext cx="2950547" cy="2905500"/>
          </a:xfrm>
          <a:custGeom>
            <a:avLst/>
            <a:gdLst/>
            <a:ahLst/>
            <a:cxnLst/>
            <a:rect r="r" b="b" t="t" l="l"/>
            <a:pathLst>
              <a:path h="2905500" w="2950547">
                <a:moveTo>
                  <a:pt x="0" y="0"/>
                </a:moveTo>
                <a:lnTo>
                  <a:pt x="2950546" y="0"/>
                </a:lnTo>
                <a:lnTo>
                  <a:pt x="2950546" y="2905500"/>
                </a:lnTo>
                <a:lnTo>
                  <a:pt x="0" y="2905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269582" y="5108478"/>
            <a:ext cx="3537010" cy="598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3300">
                <a:solidFill>
                  <a:srgbClr val="000000"/>
                </a:solidFill>
                <a:latin typeface="Now Heavy"/>
              </a:rPr>
              <a:t>Description List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74098" y="5108478"/>
            <a:ext cx="3537010" cy="598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3300">
                <a:solidFill>
                  <a:srgbClr val="000000"/>
                </a:solidFill>
                <a:latin typeface="Now Heavy"/>
              </a:rPr>
              <a:t>Unordered List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81408" y="5108478"/>
            <a:ext cx="3537010" cy="598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3300">
                <a:solidFill>
                  <a:srgbClr val="000000"/>
                </a:solidFill>
                <a:latin typeface="Now Heavy"/>
              </a:rPr>
              <a:t>Ordered List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72287" y="3431430"/>
            <a:ext cx="195525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64976" y="3431430"/>
            <a:ext cx="195525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2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356835" y="6035117"/>
            <a:ext cx="3362504" cy="3009648"/>
          </a:xfrm>
          <a:custGeom>
            <a:avLst/>
            <a:gdLst/>
            <a:ahLst/>
            <a:cxnLst/>
            <a:rect r="r" b="b" t="t" l="l"/>
            <a:pathLst>
              <a:path h="3009648" w="3362504">
                <a:moveTo>
                  <a:pt x="0" y="0"/>
                </a:moveTo>
                <a:lnTo>
                  <a:pt x="3362504" y="0"/>
                </a:lnTo>
                <a:lnTo>
                  <a:pt x="3362504" y="3009649"/>
                </a:lnTo>
                <a:lnTo>
                  <a:pt x="0" y="30096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060461" y="3431430"/>
            <a:ext cx="195525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91370" y="3588120"/>
            <a:ext cx="9705260" cy="4274239"/>
          </a:xfrm>
          <a:custGeom>
            <a:avLst/>
            <a:gdLst/>
            <a:ahLst/>
            <a:cxnLst/>
            <a:rect r="r" b="b" t="t" l="l"/>
            <a:pathLst>
              <a:path h="4274239" w="9705260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21296">
            <a:off x="6325472" y="5529041"/>
            <a:ext cx="5637056" cy="1434887"/>
          </a:xfrm>
          <a:custGeom>
            <a:avLst/>
            <a:gdLst/>
            <a:ahLst/>
            <a:cxnLst/>
            <a:rect r="r" b="b" t="t" l="l"/>
            <a:pathLst>
              <a:path h="1434887" w="5637056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26566">
            <a:off x="2743604" y="2404370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7259" y="4768977"/>
            <a:ext cx="10913483" cy="110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>
                <a:solidFill>
                  <a:srgbClr val="000000"/>
                </a:solidFill>
                <a:latin typeface="Gochi Hand"/>
              </a:rPr>
              <a:t>Penjelasan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7671314">
            <a:off x="11833594" y="5972294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97808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00866" y="3584362"/>
            <a:ext cx="10086269" cy="1903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Ordered list adalah list yang memiliki simbol ordered atau menggunakan nomor urut dalam penulisan list nya. Ordered list menggunakan tag &lt;ol&gt;. Lalu di dalamnya diisi dengan item-item menggunakan tag &lt;li&gt;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544372" y="5630358"/>
            <a:ext cx="3199256" cy="2314756"/>
          </a:xfrm>
          <a:custGeom>
            <a:avLst/>
            <a:gdLst/>
            <a:ahLst/>
            <a:cxnLst/>
            <a:rect r="r" b="b" t="t" l="l"/>
            <a:pathLst>
              <a:path h="2314756" w="3199256">
                <a:moveTo>
                  <a:pt x="0" y="0"/>
                </a:moveTo>
                <a:lnTo>
                  <a:pt x="3199256" y="0"/>
                </a:lnTo>
                <a:lnTo>
                  <a:pt x="3199256" y="2314755"/>
                </a:lnTo>
                <a:lnTo>
                  <a:pt x="0" y="231475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24712" y="2325436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Ordered List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97808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52449" y="4631761"/>
            <a:ext cx="2450824" cy="1736597"/>
          </a:xfrm>
          <a:custGeom>
            <a:avLst/>
            <a:gdLst/>
            <a:ahLst/>
            <a:cxnLst/>
            <a:rect r="r" b="b" t="t" l="l"/>
            <a:pathLst>
              <a:path h="1736597" w="2450824">
                <a:moveTo>
                  <a:pt x="0" y="0"/>
                </a:moveTo>
                <a:lnTo>
                  <a:pt x="2450825" y="0"/>
                </a:lnTo>
                <a:lnTo>
                  <a:pt x="2450825" y="1736597"/>
                </a:lnTo>
                <a:lnTo>
                  <a:pt x="0" y="173659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-10715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84726" y="4631761"/>
            <a:ext cx="2511933" cy="1736597"/>
          </a:xfrm>
          <a:custGeom>
            <a:avLst/>
            <a:gdLst/>
            <a:ahLst/>
            <a:cxnLst/>
            <a:rect r="r" b="b" t="t" l="l"/>
            <a:pathLst>
              <a:path h="1736597" w="2511933">
                <a:moveTo>
                  <a:pt x="0" y="0"/>
                </a:moveTo>
                <a:lnTo>
                  <a:pt x="2511933" y="0"/>
                </a:lnTo>
                <a:lnTo>
                  <a:pt x="2511933" y="1736597"/>
                </a:lnTo>
                <a:lnTo>
                  <a:pt x="0" y="173659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-4258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74874" y="4631761"/>
            <a:ext cx="2338253" cy="1736597"/>
          </a:xfrm>
          <a:custGeom>
            <a:avLst/>
            <a:gdLst/>
            <a:ahLst/>
            <a:cxnLst/>
            <a:rect r="r" b="b" t="t" l="l"/>
            <a:pathLst>
              <a:path h="1736597" w="2338253">
                <a:moveTo>
                  <a:pt x="0" y="0"/>
                </a:moveTo>
                <a:lnTo>
                  <a:pt x="2338252" y="0"/>
                </a:lnTo>
                <a:lnTo>
                  <a:pt x="2338252" y="1736597"/>
                </a:lnTo>
                <a:lnTo>
                  <a:pt x="0" y="173659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110391" y="3129908"/>
            <a:ext cx="10086269" cy="1417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Selain menggunakan nomor, ordered list juga bisa menggunakan huruf dan angka romawi. Untuk mengubahnya dapat menggunakan atribut pada elemen &lt;ol&gt;, yakni type=”A”, type=”a” dan type=”I”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24712" y="2325436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Ordered List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4374391" y="6622353"/>
            <a:ext cx="2006942" cy="1584584"/>
          </a:xfrm>
          <a:custGeom>
            <a:avLst/>
            <a:gdLst/>
            <a:ahLst/>
            <a:cxnLst/>
            <a:rect r="r" b="b" t="t" l="l"/>
            <a:pathLst>
              <a:path h="1584584" w="2006942">
                <a:moveTo>
                  <a:pt x="0" y="0"/>
                </a:moveTo>
                <a:lnTo>
                  <a:pt x="2006941" y="0"/>
                </a:lnTo>
                <a:lnTo>
                  <a:pt x="2006941" y="1584584"/>
                </a:lnTo>
                <a:lnTo>
                  <a:pt x="0" y="158458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-222968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140529" y="6622353"/>
            <a:ext cx="2006942" cy="1495837"/>
          </a:xfrm>
          <a:custGeom>
            <a:avLst/>
            <a:gdLst/>
            <a:ahLst/>
            <a:cxnLst/>
            <a:rect r="r" b="b" t="t" l="l"/>
            <a:pathLst>
              <a:path h="1495837" w="2006942">
                <a:moveTo>
                  <a:pt x="0" y="0"/>
                </a:moveTo>
                <a:lnTo>
                  <a:pt x="2006942" y="0"/>
                </a:lnTo>
                <a:lnTo>
                  <a:pt x="2006942" y="1495837"/>
                </a:lnTo>
                <a:lnTo>
                  <a:pt x="0" y="149583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-121715" r="0" b="-120413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937222" y="6622353"/>
            <a:ext cx="2006942" cy="1604827"/>
          </a:xfrm>
          <a:custGeom>
            <a:avLst/>
            <a:gdLst/>
            <a:ahLst/>
            <a:cxnLst/>
            <a:rect r="r" b="b" t="t" l="l"/>
            <a:pathLst>
              <a:path h="1604827" w="2006942">
                <a:moveTo>
                  <a:pt x="0" y="0"/>
                </a:moveTo>
                <a:lnTo>
                  <a:pt x="2006942" y="0"/>
                </a:lnTo>
                <a:lnTo>
                  <a:pt x="2006942" y="1604827"/>
                </a:lnTo>
                <a:lnTo>
                  <a:pt x="0" y="160482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-218894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00866" y="3240041"/>
            <a:ext cx="10086269" cy="1903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Unordered list merupakan list yang menggunakan simbol ● dalam penulisan listnya. Unordered list mengggunakan tag &lt;ul&gt; dalam penulisannya dan untuk menuliskan item-item di dalamnya menggunakan tag &lt;li&gt;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433132" y="5325042"/>
            <a:ext cx="3421735" cy="2620072"/>
          </a:xfrm>
          <a:custGeom>
            <a:avLst/>
            <a:gdLst/>
            <a:ahLst/>
            <a:cxnLst/>
            <a:rect r="r" b="b" t="t" l="l"/>
            <a:pathLst>
              <a:path h="2620072" w="3421735">
                <a:moveTo>
                  <a:pt x="0" y="0"/>
                </a:moveTo>
                <a:lnTo>
                  <a:pt x="3421736" y="0"/>
                </a:lnTo>
                <a:lnTo>
                  <a:pt x="3421736" y="2620071"/>
                </a:lnTo>
                <a:lnTo>
                  <a:pt x="0" y="262007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24712" y="2325436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Unordered List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DAFuYFvz7xY</dc:identifier>
  <dcterms:modified xsi:type="dcterms:W3CDTF">2011-08-01T06:04:30Z</dcterms:modified>
  <cp:revision>1</cp:revision>
  <dc:title>Pertemuan #4 - List</dc:title>
</cp:coreProperties>
</file>